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501" r:id="rId2"/>
    <p:sldId id="504" r:id="rId3"/>
    <p:sldId id="505" r:id="rId4"/>
    <p:sldId id="403" r:id="rId5"/>
    <p:sldId id="404" r:id="rId6"/>
    <p:sldId id="405" r:id="rId7"/>
    <p:sldId id="429" r:id="rId8"/>
    <p:sldId id="406" r:id="rId9"/>
    <p:sldId id="407" r:id="rId10"/>
    <p:sldId id="408" r:id="rId11"/>
    <p:sldId id="409" r:id="rId12"/>
    <p:sldId id="430" r:id="rId13"/>
    <p:sldId id="447" r:id="rId14"/>
    <p:sldId id="411" r:id="rId15"/>
    <p:sldId id="431" r:id="rId16"/>
    <p:sldId id="410" r:id="rId17"/>
    <p:sldId id="432" r:id="rId18"/>
    <p:sldId id="445" r:id="rId19"/>
    <p:sldId id="412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399" r:id="rId28"/>
    <p:sldId id="423" r:id="rId29"/>
    <p:sldId id="424" r:id="rId30"/>
    <p:sldId id="500" r:id="rId31"/>
    <p:sldId id="444" r:id="rId32"/>
    <p:sldId id="442" r:id="rId33"/>
    <p:sldId id="433" r:id="rId34"/>
    <p:sldId id="443" r:id="rId35"/>
    <p:sldId id="441" r:id="rId36"/>
    <p:sldId id="427" r:id="rId37"/>
    <p:sldId id="428" r:id="rId38"/>
    <p:sldId id="413" r:id="rId39"/>
    <p:sldId id="446" r:id="rId40"/>
    <p:sldId id="502" r:id="rId41"/>
    <p:sldId id="503" r:id="rId42"/>
    <p:sldId id="414" r:id="rId43"/>
    <p:sldId id="415" r:id="rId44"/>
    <p:sldId id="449" r:id="rId45"/>
    <p:sldId id="467" r:id="rId46"/>
    <p:sldId id="451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461" r:id="rId59"/>
    <p:sldId id="462" r:id="rId60"/>
    <p:sldId id="463" r:id="rId61"/>
    <p:sldId id="464" r:id="rId62"/>
    <p:sldId id="420" r:id="rId63"/>
    <p:sldId id="396" r:id="rId64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 autoAdjust="0"/>
    <p:restoredTop sz="74016" autoAdjust="0"/>
  </p:normalViewPr>
  <p:slideViewPr>
    <p:cSldViewPr snapToGrid="0">
      <p:cViewPr varScale="1">
        <p:scale>
          <a:sx n="84" d="100"/>
          <a:sy n="84" d="100"/>
        </p:scale>
        <p:origin x="244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16.xml"/><Relationship Id="rId1" Type="http://schemas.openxmlformats.org/officeDocument/2006/relationships/slide" Target="slides/slide1.xml"/><Relationship Id="rId4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11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12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13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15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16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17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18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19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20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21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22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23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24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25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26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27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28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29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31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4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32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33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34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35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36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37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38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39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7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42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5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43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44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6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62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63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7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8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9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10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Priority Queues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Heaps</a:t>
            </a:r>
          </a:p>
          <a:p>
            <a:r>
              <a:rPr lang="en-US" dirty="0" err="1">
                <a:solidFill>
                  <a:srgbClr val="7030A0"/>
                </a:solidFill>
              </a:rPr>
              <a:t>HeapSort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Lecture #15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10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What are the rules for a </a:t>
            </a:r>
            <a:r>
              <a:rPr lang="en-US" dirty="0" err="1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11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12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13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14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15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16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This process is called “reheapification.”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17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18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19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Priority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36" y="1607058"/>
            <a:ext cx="4949952" cy="37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20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21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27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28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5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/>
                <a:t>HeapHelper</a:t>
              </a:r>
              <a:r>
                <a:rPr lang="en-US" sz="1800" dirty="0"/>
                <a:t>()   </a:t>
              </a:r>
            </a:p>
            <a:p>
              <a:pPr algn="l"/>
              <a:r>
                <a:rPr lang="en-US" sz="1800" dirty="0"/>
                <a:t>{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 err="1"/>
                <a:t>num</a:t>
              </a:r>
              <a:r>
                <a:rPr lang="en-US" sz="1800" dirty="0"/>
                <a:t> = 0;  </a:t>
              </a:r>
            </a:p>
            <a:p>
              <a:pPr algn="l"/>
              <a:r>
                <a:rPr lang="en-US" sz="1800" dirty="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29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Priority Queue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Priority Queues are used to prioritize different types of data for processing based on </a:t>
            </a:r>
            <a:r>
              <a:rPr lang="en-US" dirty="0"/>
              <a:t>their</a:t>
            </a:r>
            <a:r>
              <a:rPr lang="en-US" sz="2400" dirty="0"/>
              <a:t> importance.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They’re used in: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Call answering centers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Turn-by-turn navigation software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Operating Systems (thread mgmt.)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 packet routing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111" t="10047" r="12000" b="28726"/>
          <a:stretch/>
        </p:blipFill>
        <p:spPr>
          <a:xfrm>
            <a:off x="7555168" y="1287786"/>
            <a:ext cx="1283583" cy="1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419024"/>
            <a:ext cx="6080760" cy="60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31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32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33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34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35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36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37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38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39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4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6666"/>
                </a:solidFill>
              </a:rPr>
              <a:t>priority queue</a:t>
            </a:r>
            <a:r>
              <a:rPr lang="en-US" dirty="0"/>
              <a:t>, each item you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/>
              <a:t> into the queue has a “</a:t>
            </a:r>
            <a:r>
              <a:rPr lang="en-US" dirty="0">
                <a:solidFill>
                  <a:srgbClr val="6600CC"/>
                </a:solidFill>
              </a:rPr>
              <a:t>priority rating</a:t>
            </a:r>
            <a:r>
              <a:rPr lang="en-US" dirty="0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Heapsort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757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Heapsort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Errr</a:t>
            </a:r>
            <a:r>
              <a:rPr lang="en-US" sz="2400" dirty="0"/>
              <a:t>… Ok, maybe you shouldn’t. </a:t>
            </a:r>
            <a:r>
              <a:rPr lang="en-US" dirty="0"/>
              <a:t>Heapsort isn’t the most popular algorithm.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it’ll probably be on your exam, and I’ll feel hurt if you don’t listen.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123" t="19200" r="23037" b="37760"/>
          <a:stretch/>
        </p:blipFill>
        <p:spPr>
          <a:xfrm>
            <a:off x="7552659" y="1279591"/>
            <a:ext cx="1298734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5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42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How 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sort 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Here’s a “naïve” </a:t>
            </a:r>
            <a:br>
              <a:rPr lang="en-US" dirty="0"/>
            </a:br>
            <a:r>
              <a:rPr lang="en-US" dirty="0"/>
              <a:t>way 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7</a:t>
                    </a:r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5</a:t>
                    </a:r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a new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     A. </a:t>
            </a:r>
            <a:r>
              <a:rPr lang="en-US" dirty="0">
                <a:solidFill>
                  <a:srgbClr val="6600CC"/>
                </a:solidFill>
              </a:rPr>
              <a:t>Remove the biggest value </a:t>
            </a:r>
            <a:r>
              <a:rPr lang="en-US" dirty="0">
                <a:solidFill>
                  <a:schemeClr val="tx1"/>
                </a:solidFill>
              </a:rPr>
              <a:t>from the heap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>
                <a:solidFill>
                  <a:srgbClr val="6600CC"/>
                </a:solidFill>
              </a:rPr>
              <a:t>Place it in the last open slot</a:t>
            </a:r>
            <a:r>
              <a:rPr lang="en-US" dirty="0">
                <a:solidFill>
                  <a:schemeClr val="tx1"/>
                </a:solidFill>
              </a:rPr>
              <a:t> of the array</a:t>
            </a: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And voila</a:t>
            </a:r>
            <a:r>
              <a:rPr lang="en-US" dirty="0">
                <a:solidFill>
                  <a:srgbClr val="FF0000"/>
                </a:solidFill>
              </a:rPr>
              <a:t>!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Our array is sorted!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43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What’s 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>
                <a:solidFill>
                  <a:schemeClr val="tx1"/>
                </a:solidFill>
              </a:rPr>
              <a:t> and then </a:t>
            </a:r>
            <a:r>
              <a:rPr lang="en-US" dirty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bad! </a:t>
            </a:r>
            <a:r>
              <a:rPr lang="en-US" dirty="0"/>
              <a:t>But in fact 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Insertions: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That comes to</a:t>
            </a:r>
            <a:r>
              <a:rPr lang="en-US" dirty="0">
                <a:solidFill>
                  <a:srgbClr val="FF0000"/>
                </a:solidFill>
              </a:rPr>
              <a:t> 2 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44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br>
              <a:rPr lang="en-US" sz="1000" dirty="0"/>
            </a:br>
            <a:r>
              <a:rPr lang="en-US" dirty="0"/>
              <a:t>And then we had to </a:t>
            </a:r>
            <a:r>
              <a:rPr lang="en-US" dirty="0">
                <a:solidFill>
                  <a:srgbClr val="6600CC"/>
                </a:solidFill>
              </a:rPr>
              <a:t>remove each one from our new heap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stick them back</a:t>
            </a:r>
            <a:r>
              <a:rPr lang="en-US" dirty="0"/>
              <a:t> into our original 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Could 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creating a whole new </a:t>
            </a:r>
            <a:r>
              <a:rPr lang="en-US" dirty="0" err="1">
                <a:solidFill>
                  <a:srgbClr val="FF0000"/>
                </a:solidFill>
              </a:rPr>
              <a:t>maxheap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Yes! </a:t>
            </a:r>
            <a:r>
              <a:rPr lang="en-US" dirty="0"/>
              <a:t>That’s the way the </a:t>
            </a:r>
            <a:r>
              <a:rPr lang="en-US" dirty="0">
                <a:solidFill>
                  <a:srgbClr val="FF0000"/>
                </a:solidFill>
              </a:rPr>
              <a:t>“official” </a:t>
            </a:r>
            <a:r>
              <a:rPr lang="en-US" dirty="0" err="1"/>
              <a:t>Heapsort</a:t>
            </a:r>
            <a:r>
              <a:rPr lang="en-US" dirty="0"/>
              <a:t> works! Let’s see!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Efficient (Official) </a:t>
            </a:r>
            <a:r>
              <a:rPr lang="en-US" sz="3600" dirty="0" err="1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a new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     A. Remove the biggest value from the heap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B. Place it in the last open slot of the array</a:t>
            </a: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update</a:t>
            </a:r>
            <a:r>
              <a:rPr lang="en-US" dirty="0">
                <a:solidFill>
                  <a:schemeClr val="tx1"/>
                </a:solidFill>
              </a:rPr>
              <a:t> our original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>
                <a:solidFill>
                  <a:schemeClr val="tx1"/>
                </a:solidFill>
              </a:rPr>
              <a:t>to turn it into the </a:t>
            </a:r>
            <a:r>
              <a:rPr lang="en-US" dirty="0">
                <a:solidFill>
                  <a:srgbClr val="FF0000"/>
                </a:solidFill>
              </a:rPr>
              <a:t>efficient (official) version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Convert our input array into a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Wow! It’s that simple? </a:t>
            </a: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Then we’ll use that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 as if it were a separate array like before. Only now everything’s in just one array.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Yup!</a:t>
            </a: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Step #1: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Convert your randomly-arranged input array into a </a:t>
            </a:r>
            <a:r>
              <a:rPr lang="en-US" sz="2800" dirty="0" err="1">
                <a:solidFill>
                  <a:srgbClr val="6600CC"/>
                </a:solidFill>
              </a:rPr>
              <a:t>maxheap</a:t>
            </a:r>
            <a:r>
              <a:rPr lang="en-US" sz="2800" dirty="0">
                <a:solidFill>
                  <a:srgbClr val="6600CC"/>
                </a:solidFill>
              </a:rPr>
              <a:t> </a:t>
            </a:r>
            <a:r>
              <a:rPr lang="en-US" sz="2800" dirty="0"/>
              <a:t>by </a:t>
            </a:r>
            <a:r>
              <a:rPr lang="en-US" sz="2800" dirty="0">
                <a:solidFill>
                  <a:srgbClr val="6600CC"/>
                </a:solidFill>
              </a:rPr>
              <a:t>cleverly shuffling around </a:t>
            </a:r>
            <a:r>
              <a:rPr lang="en-US" sz="2800" dirty="0"/>
              <a:t>the values in the array.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18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the algorithm to perform this shuffling.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/>
              <a:t>for (</a:t>
            </a:r>
            <a:r>
              <a:rPr lang="en-US" sz="2200" dirty="0" err="1"/>
              <a:t>curNode</a:t>
            </a:r>
            <a:r>
              <a:rPr lang="en-US" sz="2200" dirty="0"/>
              <a:t> = </a:t>
            </a:r>
            <a:r>
              <a:rPr lang="en-US" sz="2200" dirty="0" err="1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/>
              <a:t>thru </a:t>
            </a:r>
            <a:r>
              <a:rPr lang="en-US" sz="2200" dirty="0" err="1">
                <a:solidFill>
                  <a:srgbClr val="7030A0"/>
                </a:solidFill>
              </a:rPr>
              <a:t>rootNode</a:t>
            </a:r>
            <a:r>
              <a:rPr lang="en-US" sz="2200" dirty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Ok, now here’s the algorithm: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Think of this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as a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Focus on the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rooted at </a:t>
            </a:r>
            <a:r>
              <a:rPr lang="en-US" sz="2000" dirty="0" err="1">
                <a:latin typeface="Comic Sans MS" pitchFamily="66" charset="0"/>
              </a:rPr>
              <a:t>curNode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Keep shifting the top value down until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your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becomes a valid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/>
              <a:t>: While I’m showing you the shuffling algorithm visually with 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>
                <a:solidFill>
                  <a:srgbClr val="FF0000"/>
                </a:solidFill>
              </a:rPr>
              <a:t>input array</a:t>
            </a:r>
            <a:r>
              <a:rPr lang="en-US" sz="2000" dirty="0"/>
              <a:t> itself.</a:t>
            </a:r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>
                <a:solidFill>
                  <a:srgbClr val="FF0000"/>
                </a:solidFill>
              </a:rPr>
              <a:t>bottom-most, right-most node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11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>
                <a:solidFill>
                  <a:srgbClr val="FF0000"/>
                </a:solidFill>
              </a:rPr>
              <a:t>last element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5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this case, we’d swap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] with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[2*</a:t>
            </a:r>
            <a:r>
              <a:rPr lang="en-US" sz="2000" dirty="0">
                <a:solidFill>
                  <a:srgbClr val="FF33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+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Once we finish, our </a:t>
            </a:r>
            <a:r>
              <a:rPr lang="en-US" sz="2000" dirty="0" err="1"/>
              <a:t>subtree</a:t>
            </a:r>
            <a:r>
              <a:rPr lang="en-US" sz="2000" dirty="0"/>
              <a:t> has been converted into a valid </a:t>
            </a:r>
            <a:r>
              <a:rPr lang="en-US" sz="2000" dirty="0" err="1"/>
              <a:t>maxheap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Finally – we found a </a:t>
            </a:r>
            <a:r>
              <a:rPr lang="en-US" sz="2000" dirty="0" err="1"/>
              <a:t>subtree</a:t>
            </a:r>
            <a:r>
              <a:rPr lang="en-US" sz="2000" dirty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 were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, with a </a:t>
            </a:r>
            <a:r>
              <a:rPr lang="en-US" sz="2000" dirty="0">
                <a:solidFill>
                  <a:srgbClr val="FF0000"/>
                </a:solidFill>
              </a:rPr>
              <a:t>new value </a:t>
            </a:r>
            <a:r>
              <a:rPr lang="en-US" sz="2000" dirty="0"/>
              <a:t>on top that needs to be sifted down…</a:t>
            </a:r>
            <a:endParaRPr lang="en-US" sz="1200" dirty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>
                <a:solidFill>
                  <a:srgbClr val="6600CC"/>
                </a:solidFill>
              </a:rPr>
              <a:t>heapification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>
                <a:solidFill>
                  <a:schemeClr val="tx1"/>
                </a:solidFill>
              </a:rPr>
              <a:t>subtree</a:t>
            </a:r>
            <a:r>
              <a:rPr lang="en-US" sz="2000" dirty="0">
                <a:solidFill>
                  <a:schemeClr val="tx1"/>
                </a:solidFill>
              </a:rPr>
              <a:t> into a </a:t>
            </a:r>
            <a:r>
              <a:rPr lang="en-US" sz="2000" dirty="0" err="1">
                <a:solidFill>
                  <a:schemeClr val="tx1"/>
                </a:solidFill>
              </a:rPr>
              <a:t>maxheap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We’ll keep swapping our </a:t>
            </a:r>
            <a:r>
              <a:rPr lang="en-US" sz="2000" dirty="0">
                <a:solidFill>
                  <a:srgbClr val="FF0000"/>
                </a:solidFill>
              </a:rPr>
              <a:t>root value</a:t>
            </a:r>
            <a:r>
              <a:rPr lang="en-US" sz="2000" dirty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Again, let’s treat this </a:t>
            </a:r>
            <a:r>
              <a:rPr lang="en-US" sz="2000" dirty="0" err="1"/>
              <a:t>subtree</a:t>
            </a:r>
            <a:r>
              <a:rPr lang="en-US" sz="2000" dirty="0"/>
              <a:t> as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with a new value at the top that needs to be sifted down…</a:t>
            </a:r>
            <a:endParaRPr lang="en-US" sz="1200" dirty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Excellent! Now this </a:t>
            </a:r>
            <a:r>
              <a:rPr lang="en-US" sz="2000" dirty="0" err="1"/>
              <a:t>subtree</a:t>
            </a:r>
            <a:r>
              <a:rPr lang="en-US" sz="2000" dirty="0"/>
              <a:t> is a valid </a:t>
            </a:r>
            <a:r>
              <a:rPr lang="en-US" sz="2000" dirty="0" err="1"/>
              <a:t>maxheap</a:t>
            </a:r>
            <a:r>
              <a:rPr lang="en-US" sz="2000" dirty="0"/>
              <a:t> too.</a:t>
            </a:r>
            <a:endParaRPr lang="en-US" sz="1200" dirty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you know the drill.  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it’s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and sift the top value down appropriately.</a:t>
            </a:r>
            <a:endParaRPr lang="en-US" sz="1200" dirty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Now this </a:t>
            </a:r>
            <a:r>
              <a:rPr lang="en-US" sz="2000" dirty="0" err="1"/>
              <a:t>subtree</a:t>
            </a:r>
            <a:r>
              <a:rPr lang="en-US" sz="2000" dirty="0"/>
              <a:t> is also a valid </a:t>
            </a:r>
            <a:r>
              <a:rPr lang="en-US" sz="2000" dirty="0" err="1"/>
              <a:t>maxheap</a:t>
            </a:r>
            <a:r>
              <a:rPr lang="en-US" sz="2000" dirty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1050" dirty="0"/>
            </a:br>
            <a:r>
              <a:rPr lang="en-US" sz="2000" dirty="0"/>
              <a:t>Notice how it actually built upon our </a:t>
            </a:r>
            <a:r>
              <a:rPr lang="en-US" sz="2000" dirty="0">
                <a:solidFill>
                  <a:srgbClr val="6600CC"/>
                </a:solidFill>
              </a:rPr>
              <a:t>earlier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that we previously </a:t>
            </a:r>
            <a:r>
              <a:rPr lang="en-US" sz="2000" dirty="0" err="1"/>
              <a:t>heapified</a:t>
            </a:r>
            <a:r>
              <a:rPr lang="en-US" sz="2000" dirty="0"/>
              <a:t>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>
                <a:latin typeface="Comic Sans MS" pitchFamily="66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>
                <a:latin typeface="Comic Sans MS" pitchFamily="66" charset="0"/>
              </a:rPr>
              <a:t>/2 - 1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N=8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6666"/>
                </a:solidFill>
              </a:rPr>
              <a:t>0   1   2 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 3   4   5   6   7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That means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trees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>
                <a:solidFill>
                  <a:srgbClr val="FF0000"/>
                </a:solidFill>
              </a:rPr>
              <a:t>50%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But once we remove the top item, we have to </a:t>
              </a:r>
              <a:r>
                <a:rPr lang="en-US" sz="2000" dirty="0" err="1"/>
                <a:t>reheapify</a:t>
              </a:r>
              <a:r>
                <a:rPr lang="en-US" sz="2000" dirty="0"/>
                <a:t> our heap!</a:t>
              </a:r>
            </a:p>
            <a:p>
              <a:endParaRPr lang="en-US" sz="1100" dirty="0"/>
            </a:p>
            <a:p>
              <a:r>
                <a:rPr lang="en-US" sz="2000" dirty="0">
                  <a:solidFill>
                    <a:srgbClr val="FF0000"/>
                  </a:solidFill>
                </a:rPr>
                <a:t>Lets do it!</a:t>
              </a: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>
                <a:solidFill>
                  <a:srgbClr val="FF0000"/>
                </a:solidFill>
              </a:rPr>
              <a:t>Reheapification</a:t>
            </a:r>
            <a:r>
              <a:rPr lang="en-US" sz="2000" dirty="0">
                <a:solidFill>
                  <a:srgbClr val="FF0000"/>
                </a:solidFill>
              </a:rPr>
              <a:t> Algorithm </a:t>
            </a:r>
            <a:r>
              <a:rPr lang="en-US" sz="1800" dirty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 – this </a:t>
            </a:r>
            <a:r>
              <a:rPr lang="en-US" dirty="0">
                <a:solidFill>
                  <a:srgbClr val="FF0000"/>
                </a:solidFill>
              </a:rPr>
              <a:t>frees up the last slot</a:t>
            </a:r>
            <a:r>
              <a:rPr lang="en-US" dirty="0"/>
              <a:t> in the array!</a:t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Our heap now only occupies the </a:t>
            </a:r>
            <a:r>
              <a:rPr lang="en-US" dirty="0">
                <a:solidFill>
                  <a:srgbClr val="FF0000"/>
                </a:solidFill>
              </a:rPr>
              <a:t>first N-1 slots</a:t>
            </a:r>
            <a:r>
              <a:rPr lang="en-US" dirty="0"/>
              <a:t> of the array!</a:t>
            </a:r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When we finish </a:t>
              </a:r>
              <a:r>
                <a:rPr lang="en-US" sz="2000" dirty="0" err="1"/>
                <a:t>reheapifying</a:t>
              </a:r>
              <a:r>
                <a:rPr lang="en-US" sz="2000" dirty="0"/>
                <a:t>, our </a:t>
              </a:r>
              <a:r>
                <a:rPr lang="en-US" sz="2000" dirty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/>
                <a:t> hold a valid </a:t>
              </a:r>
              <a:r>
                <a:rPr lang="en-US" sz="2000" dirty="0" err="1">
                  <a:solidFill>
                    <a:srgbClr val="6600CC"/>
                  </a:solidFill>
                </a:rPr>
                <a:t>maxheap</a:t>
              </a:r>
              <a:r>
                <a:rPr lang="en-US" sz="2000" dirty="0"/>
                <a:t> AND the </a:t>
              </a:r>
              <a:r>
                <a:rPr lang="en-US" sz="2000" dirty="0">
                  <a:solidFill>
                    <a:srgbClr val="FF0000"/>
                  </a:solidFill>
                </a:rPr>
                <a:t>last slot </a:t>
              </a:r>
              <a:r>
                <a:rPr lang="en-US" sz="2000" dirty="0"/>
                <a:t>of the array is </a:t>
              </a:r>
              <a:r>
                <a:rPr lang="en-US" sz="2000" dirty="0">
                  <a:solidFill>
                    <a:srgbClr val="6600CC"/>
                  </a:solidFill>
                </a:rPr>
                <a:t>empty</a:t>
              </a:r>
              <a:r>
                <a:rPr lang="en-US" sz="2000" dirty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biggest value is stored in the last slot of the array!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/>
              <a:t>Guess what! </a:t>
            </a:r>
          </a:p>
          <a:p>
            <a:endParaRPr lang="en-US" sz="1000" dirty="0"/>
          </a:p>
          <a:p>
            <a:r>
              <a:rPr lang="en-US" sz="2200" dirty="0"/>
              <a:t>Step #2 of our </a:t>
            </a:r>
            <a:r>
              <a:rPr lang="en-US" sz="2200" dirty="0">
                <a:solidFill>
                  <a:srgbClr val="FF0000"/>
                </a:solidFill>
              </a:rPr>
              <a:t>efficient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 is virtually identical to Step #2 of </a:t>
            </a:r>
            <a:r>
              <a:rPr lang="en-US" sz="2200" dirty="0">
                <a:solidFill>
                  <a:srgbClr val="FF0000"/>
                </a:solidFill>
              </a:rPr>
              <a:t>naïve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9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5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second-to-last slot</a:t>
            </a:r>
            <a:r>
              <a:rPr lang="en-US" sz="2000" dirty="0"/>
              <a:t> 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two slots of the array hold the two biggest values </a:t>
            </a:r>
            <a:r>
              <a:rPr lang="en-US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6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4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third-to-last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0000"/>
                  </a:solidFill>
                </a:rPr>
                <a:t>18</a:t>
              </a: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three slots of the array hold the three biggest values in sorted order!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If you keep 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/>
              <a:t>the array will be completely 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/>
              <a:t>Big-O of </a:t>
            </a:r>
            <a:r>
              <a:rPr lang="en-US" dirty="0" err="1"/>
              <a:t>Heapsort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we take our N-item array (shown here as a tree) and </a:t>
            </a:r>
            <a:r>
              <a:rPr lang="en-US" sz="2200" dirty="0">
                <a:solidFill>
                  <a:srgbClr val="6600CC"/>
                </a:solidFill>
              </a:rPr>
              <a:t>convert it into a </a:t>
            </a:r>
            <a:r>
              <a:rPr lang="en-US" sz="2200" dirty="0" err="1">
                <a:solidFill>
                  <a:srgbClr val="6600CC"/>
                </a:solidFill>
              </a:rPr>
              <a:t>maxheap</a:t>
            </a:r>
            <a:r>
              <a:rPr lang="en-US" sz="22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do this from the </a:t>
            </a:r>
            <a:r>
              <a:rPr lang="en-US" sz="2200" dirty="0">
                <a:solidFill>
                  <a:srgbClr val="6600CC"/>
                </a:solidFill>
              </a:rPr>
              <a:t>bottom up </a:t>
            </a:r>
            <a:r>
              <a:rPr lang="en-US" sz="2200" dirty="0"/>
              <a:t>by converting successively larger </a:t>
            </a:r>
            <a:r>
              <a:rPr lang="en-US" sz="2200" dirty="0" err="1">
                <a:solidFill>
                  <a:srgbClr val="6600CC"/>
                </a:solidFill>
              </a:rPr>
              <a:t>subtrees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into </a:t>
            </a:r>
            <a:r>
              <a:rPr lang="en-US" sz="2200" dirty="0" err="1">
                <a:solidFill>
                  <a:srgbClr val="6600CC"/>
                </a:solidFill>
              </a:rPr>
              <a:t>maxheaps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Then we repeatedly </a:t>
            </a:r>
            <a:r>
              <a:rPr lang="en-US" sz="2200" dirty="0">
                <a:solidFill>
                  <a:srgbClr val="6600CC"/>
                </a:solidFill>
              </a:rPr>
              <a:t>extract the </a:t>
            </a:r>
            <a:r>
              <a:rPr lang="en-US" sz="2200" dirty="0" err="1">
                <a:solidFill>
                  <a:srgbClr val="FF3300"/>
                </a:solidFill>
              </a:rPr>
              <a:t>j</a:t>
            </a:r>
            <a:r>
              <a:rPr lang="en-US" sz="2200" baseline="30000" dirty="0" err="1">
                <a:solidFill>
                  <a:srgbClr val="FF3300"/>
                </a:solidFill>
              </a:rPr>
              <a:t>th</a:t>
            </a:r>
            <a:r>
              <a:rPr lang="en-US" sz="2200" dirty="0">
                <a:solidFill>
                  <a:srgbClr val="6600CC"/>
                </a:solidFill>
              </a:rPr>
              <a:t> largest item</a:t>
            </a:r>
            <a:r>
              <a:rPr lang="en-US" sz="2200" dirty="0"/>
              <a:t> from the </a:t>
            </a:r>
            <a:r>
              <a:rPr lang="en-US" sz="2200" dirty="0" err="1"/>
              <a:t>maxheap</a:t>
            </a:r>
            <a:r>
              <a:rPr lang="en-US" sz="2200" dirty="0"/>
              <a:t> and place that item </a:t>
            </a:r>
            <a:br>
              <a:rPr lang="en-US" sz="2200" dirty="0"/>
            </a:br>
            <a:r>
              <a:rPr lang="en-US" sz="2200" dirty="0">
                <a:solidFill>
                  <a:srgbClr val="6600CC"/>
                </a:solidFill>
              </a:rPr>
              <a:t>back into the array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3300"/>
                </a:solidFill>
              </a:rPr>
              <a:t>j</a:t>
            </a:r>
            <a:r>
              <a:rPr lang="en-US" sz="2200" dirty="0">
                <a:solidFill>
                  <a:srgbClr val="6600CC"/>
                </a:solidFill>
              </a:rPr>
              <a:t> slots from the end</a:t>
            </a:r>
            <a:r>
              <a:rPr lang="en-US" sz="2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#1 has a Big-O of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2000" dirty="0"/>
              <a:t>In other words, we can convert a random array into a </a:t>
            </a:r>
            <a:r>
              <a:rPr lang="en-US" sz="2000" dirty="0" err="1"/>
              <a:t>maxheap</a:t>
            </a:r>
            <a:r>
              <a:rPr lang="en-US" sz="2000" dirty="0"/>
              <a:t> in just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 steps!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#2 has a Big-O of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1600" dirty="0"/>
              <a:t>Why? Each time we remove an item from the </a:t>
            </a:r>
            <a:r>
              <a:rPr lang="en-US" sz="1600" dirty="0" err="1"/>
              <a:t>maxheap</a:t>
            </a:r>
            <a:r>
              <a:rPr lang="en-US" sz="1600" dirty="0"/>
              <a:t>, it takes </a:t>
            </a:r>
            <a:r>
              <a:rPr lang="en-US" sz="1600" dirty="0">
                <a:solidFill>
                  <a:srgbClr val="FF0000"/>
                </a:solidFill>
              </a:rPr>
              <a:t>log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steps.</a:t>
            </a:r>
            <a:br>
              <a:rPr lang="en-US" sz="1600" dirty="0"/>
            </a:br>
            <a:r>
              <a:rPr lang="en-US" sz="1600" dirty="0"/>
              <a:t>We perform this extraction operation  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times to sort the entire array.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Therefore, </a:t>
            </a:r>
            <a:r>
              <a:rPr lang="en-US" sz="2000" dirty="0" err="1"/>
              <a:t>Heapsort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+ 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),</a:t>
            </a:r>
            <a:br>
              <a:rPr lang="en-US" sz="2000" dirty="0"/>
            </a:br>
            <a:r>
              <a:rPr lang="en-US" sz="2000" dirty="0"/>
              <a:t>which as you know, is just</a:t>
            </a:r>
          </a:p>
          <a:p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/>
              <a:t>If you think it should be O(N log2N), I did too. </a:t>
            </a:r>
            <a:r>
              <a:rPr lang="en-US" sz="1100" dirty="0">
                <a:sym typeface="Wingdings" pitchFamily="2" charset="2"/>
              </a:rPr>
              <a:t> </a:t>
            </a:r>
            <a:r>
              <a:rPr lang="en-US" sz="1100" dirty="0"/>
              <a:t>Come to office hours for an explanation.</a:t>
            </a:r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62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63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 dirty="0" err="1">
                <a:cs typeface="Courier New" pitchFamily="49" charset="0"/>
              </a:rPr>
              <a:t>i</a:t>
            </a:r>
            <a:r>
              <a:rPr lang="en-US" dirty="0">
                <a:cs typeface="Courier New" pitchFamily="49" charset="0"/>
              </a:rPr>
              <a:t> , where can you find its 3 children in the array? Where can you find its parent?</a:t>
            </a:r>
            <a:endParaRPr lang="en-US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7" grpId="0"/>
      <p:bldP spid="687108" grpId="0"/>
      <p:bldP spid="687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7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8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9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43131</TotalTime>
  <Words>6631</Words>
  <Application>Microsoft Office PowerPoint</Application>
  <PresentationFormat>On-screen Show (4:3)</PresentationFormat>
  <Paragraphs>1996</Paragraphs>
  <Slides>63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Comic Sans MS</vt:lpstr>
      <vt:lpstr>Courier New</vt:lpstr>
      <vt:lpstr>Times New Roman</vt:lpstr>
      <vt:lpstr>Wingdings</vt:lpstr>
      <vt:lpstr>Default Design</vt:lpstr>
      <vt:lpstr>Lecture #15</vt:lpstr>
      <vt:lpstr>Priority Queues</vt:lpstr>
      <vt:lpstr>PowerPoint Presentation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PowerPoint Presentation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Heapsort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5240</cp:revision>
  <dcterms:created xsi:type="dcterms:W3CDTF">2002-10-09T05:27:34Z</dcterms:created>
  <dcterms:modified xsi:type="dcterms:W3CDTF">2016-11-25T19:58:19Z</dcterms:modified>
</cp:coreProperties>
</file>